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37"/>
  </p:notesMasterIdLst>
  <p:sldIdLst>
    <p:sldId id="256" r:id="rId3"/>
    <p:sldId id="262" r:id="rId4"/>
    <p:sldId id="276" r:id="rId5"/>
    <p:sldId id="303" r:id="rId6"/>
    <p:sldId id="304" r:id="rId7"/>
    <p:sldId id="305" r:id="rId8"/>
    <p:sldId id="306" r:id="rId9"/>
    <p:sldId id="307" r:id="rId10"/>
    <p:sldId id="308" r:id="rId11"/>
    <p:sldId id="325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3" r:id="rId26"/>
    <p:sldId id="322" r:id="rId27"/>
    <p:sldId id="324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350" r:id="rId51"/>
    <p:sldId id="352" r:id="rId52"/>
    <p:sldId id="349" r:id="rId53"/>
    <p:sldId id="353" r:id="rId54"/>
    <p:sldId id="354" r:id="rId55"/>
    <p:sldId id="355" r:id="rId56"/>
    <p:sldId id="356" r:id="rId57"/>
    <p:sldId id="357" r:id="rId58"/>
    <p:sldId id="358" r:id="rId59"/>
    <p:sldId id="359" r:id="rId60"/>
    <p:sldId id="360" r:id="rId61"/>
    <p:sldId id="363" r:id="rId62"/>
    <p:sldId id="365" r:id="rId63"/>
    <p:sldId id="366" r:id="rId64"/>
    <p:sldId id="364" r:id="rId65"/>
    <p:sldId id="367" r:id="rId66"/>
    <p:sldId id="368" r:id="rId67"/>
    <p:sldId id="370" r:id="rId68"/>
    <p:sldId id="421" r:id="rId69"/>
    <p:sldId id="422" r:id="rId70"/>
    <p:sldId id="423" r:id="rId71"/>
    <p:sldId id="424" r:id="rId72"/>
    <p:sldId id="369" r:id="rId73"/>
    <p:sldId id="371" r:id="rId74"/>
    <p:sldId id="373" r:id="rId75"/>
    <p:sldId id="374" r:id="rId76"/>
    <p:sldId id="375" r:id="rId77"/>
    <p:sldId id="376" r:id="rId78"/>
    <p:sldId id="425" r:id="rId79"/>
    <p:sldId id="426" r:id="rId80"/>
    <p:sldId id="427" r:id="rId81"/>
    <p:sldId id="428" r:id="rId82"/>
    <p:sldId id="377" r:id="rId83"/>
    <p:sldId id="429" r:id="rId84"/>
    <p:sldId id="430" r:id="rId85"/>
    <p:sldId id="431" r:id="rId86"/>
    <p:sldId id="432" r:id="rId87"/>
    <p:sldId id="378" r:id="rId88"/>
    <p:sldId id="379" r:id="rId89"/>
    <p:sldId id="380" r:id="rId90"/>
    <p:sldId id="381" r:id="rId91"/>
    <p:sldId id="382" r:id="rId92"/>
    <p:sldId id="383" r:id="rId93"/>
    <p:sldId id="387" r:id="rId94"/>
    <p:sldId id="388" r:id="rId95"/>
    <p:sldId id="389" r:id="rId96"/>
    <p:sldId id="433" r:id="rId97"/>
    <p:sldId id="434" r:id="rId98"/>
    <p:sldId id="435" r:id="rId99"/>
    <p:sldId id="390" r:id="rId100"/>
    <p:sldId id="391" r:id="rId101"/>
    <p:sldId id="393" r:id="rId102"/>
    <p:sldId id="392" r:id="rId103"/>
    <p:sldId id="394" r:id="rId104"/>
    <p:sldId id="395" r:id="rId105"/>
    <p:sldId id="396" r:id="rId106"/>
    <p:sldId id="400" r:id="rId107"/>
    <p:sldId id="397" r:id="rId108"/>
    <p:sldId id="398" r:id="rId109"/>
    <p:sldId id="399" r:id="rId110"/>
    <p:sldId id="401" r:id="rId111"/>
    <p:sldId id="402" r:id="rId112"/>
    <p:sldId id="403" r:id="rId113"/>
    <p:sldId id="404" r:id="rId114"/>
    <p:sldId id="405" r:id="rId115"/>
    <p:sldId id="406" r:id="rId116"/>
    <p:sldId id="407" r:id="rId117"/>
    <p:sldId id="408" r:id="rId118"/>
    <p:sldId id="409" r:id="rId119"/>
    <p:sldId id="410" r:id="rId120"/>
    <p:sldId id="411" r:id="rId121"/>
    <p:sldId id="412" r:id="rId122"/>
    <p:sldId id="436" r:id="rId123"/>
    <p:sldId id="437" r:id="rId124"/>
    <p:sldId id="438" r:id="rId125"/>
    <p:sldId id="439" r:id="rId126"/>
    <p:sldId id="440" r:id="rId127"/>
    <p:sldId id="413" r:id="rId128"/>
    <p:sldId id="414" r:id="rId129"/>
    <p:sldId id="415" r:id="rId130"/>
    <p:sldId id="416" r:id="rId131"/>
    <p:sldId id="417" r:id="rId132"/>
    <p:sldId id="418" r:id="rId133"/>
    <p:sldId id="419" r:id="rId134"/>
    <p:sldId id="420" r:id="rId135"/>
    <p:sldId id="257" r:id="rId136"/>
  </p:sldIdLst>
  <p:sldSz cx="12192000" cy="6858000"/>
  <p:notesSz cx="6858000" cy="12192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45"/>
    <p:restoredTop sz="94699"/>
  </p:normalViewPr>
  <p:slideViewPr>
    <p:cSldViewPr>
      <p:cViewPr varScale="1">
        <p:scale>
          <a:sx n="149" d="100"/>
          <a:sy n="149" d="100"/>
        </p:scale>
        <p:origin x="64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presProps" Target="presProp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69860-4C5A-C147-850C-2CB1924F4883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B9F55-52C5-6E4B-ADC5-14E11FB61A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642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245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97182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879712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361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6533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204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8946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364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4701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4276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50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124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373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795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797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6405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520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12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520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0488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1866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0871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66972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7686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6963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42146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536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3276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51494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5819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78767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94430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4082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44261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4865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2909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12631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03745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77792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2118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38202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9795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9432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28838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05271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45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12564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4925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2811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12200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29594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7570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8492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89445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7373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3598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6912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3052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7282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7685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95734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5769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11606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3406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82167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938670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447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0393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5307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02650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63554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25013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37491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65050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11724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7474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49964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4751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9925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659366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58314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253943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207144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207789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19981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86313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6664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94472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730374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584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949038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4500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879908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55321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418582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23844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393188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310456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959331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350605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8672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13.10.2022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13.10.2022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13.10.2022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10/13/22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13526" y="715959"/>
            <a:ext cx="3528959" cy="7174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1560575" y="0"/>
            <a:ext cx="10628376" cy="1691639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ctrTitle"/>
          </p:nvPr>
        </p:nvSpPr>
        <p:spPr bwMode="auto">
          <a:xfrm>
            <a:off x="704443" y="257555"/>
            <a:ext cx="10783112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subTitle" idx="4"/>
          </p:nvPr>
        </p:nvSpPr>
        <p:spPr bwMode="auto"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10/13/22</a:t>
            </a:fld>
            <a:endParaRPr lang="en-US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body" idx="1"/>
          </p:nvPr>
        </p:nvSpPr>
        <p:spPr bwMode="auto">
          <a:xfrm>
            <a:off x="609600" y="1577340"/>
            <a:ext cx="10972800" cy="452628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10/13/22</a:t>
            </a:fld>
            <a:endParaRPr lang="en-US"/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16199999">
            <a:off x="-310445" y="310446"/>
            <a:ext cx="6858001" cy="62371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6" name="Скругленный прямоугольник 8"/>
          <p:cNvSpPr/>
          <p:nvPr userDrawn="1"/>
        </p:nvSpPr>
        <p:spPr bwMode="auto">
          <a:xfrm>
            <a:off x="5618214" y="1143000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90558" y="911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Скругленный прямоугольник 7"/>
          <p:cNvSpPr/>
          <p:nvPr userDrawn="1"/>
        </p:nvSpPr>
        <p:spPr bwMode="auto">
          <a:xfrm>
            <a:off x="1930400" y="812618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656758" y="530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10/13/22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03912" y="711770"/>
            <a:ext cx="4135483" cy="56445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10/13/22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4954282" y="1226799"/>
            <a:ext cx="8126494" cy="46285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1655063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10/13/22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13.10.2022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rcRect b="217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10/13/22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10/13/22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6"/>
          <p:cNvPicPr>
            <a:picLocks noChangeAspect="1"/>
          </p:cNvPicPr>
          <p:nvPr userDrawn="1"/>
        </p:nvPicPr>
        <p:blipFill>
          <a:blip r:embed="rId3"/>
          <a:srcRect l="20281" t="33333" r="20790" b="33333"/>
          <a:stretch/>
        </p:blipFill>
        <p:spPr bwMode="auto">
          <a:xfrm>
            <a:off x="685800" y="685800"/>
            <a:ext cx="1676400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422656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10/13/22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10/13/22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sp>
        <p:nvSpPr>
          <p:cNvPr id="7" name="bg object 16"/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8" name="bg object 16"/>
          <p:cNvSpPr/>
          <p:nvPr userDrawn="1"/>
        </p:nvSpPr>
        <p:spPr bwMode="auto">
          <a:xfrm rot="10800000">
            <a:off x="3048" y="0"/>
            <a:ext cx="12188952" cy="6858000"/>
          </a:xfrm>
          <a:prstGeom prst="rect">
            <a:avLst/>
          </a:prstGeom>
          <a:blipFill>
            <a:blip r:embed="rId2">
              <a:alphaModFix amt="30000"/>
            </a:blip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10/13/22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10/13/22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7" name="Рисунок 12"/>
          <p:cNvPicPr>
            <a:picLocks noChangeAspect="1"/>
          </p:cNvPicPr>
          <p:nvPr userDrawn="1"/>
        </p:nvPicPr>
        <p:blipFill>
          <a:blip r:embed="rId2"/>
          <a:srcRect l="29244" t="29959" r="23998" b="14575"/>
          <a:stretch/>
        </p:blipFill>
        <p:spPr bwMode="auto">
          <a:xfrm rot="427144" flipH="1">
            <a:off x="525582" y="-542919"/>
            <a:ext cx="12670191" cy="84673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10/13/22</a:t>
            </a:fld>
            <a:endParaRPr lang="en-US"/>
          </a:p>
        </p:txBody>
      </p:sp>
      <p:sp>
        <p:nvSpPr>
          <p:cNvPr id="6" name="Holder 4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13.10.2022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13.10.2022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9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13.10.2022</a:t>
            </a:fld>
            <a:endParaRPr lang="ru-RU"/>
          </a:p>
        </p:txBody>
      </p:sp>
      <p:sp>
        <p:nvSpPr>
          <p:cNvPr id="10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13.10.2022</a:t>
            </a:fld>
            <a:endParaRPr lang="ru-RU"/>
          </a:p>
        </p:txBody>
      </p:sp>
      <p:sp>
        <p:nvSpPr>
          <p:cNvPr id="6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13.10.2022</a:t>
            </a:fld>
            <a:endParaRPr lang="ru-RU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13.10.2022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13.10.2022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9A2CB3F-9E6C-4531-82DF-EF260906E9D5}" type="datetimeFigureOut">
              <a:rPr lang="ru-RU"/>
              <a:t>13.10.2022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 bwMode="auto"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 bwMode="auto"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10/13/22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 bwMode="auto"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7" name="Заголовок 7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>
        <a:defRPr sz="6000" b="0" i="0">
          <a:latin typeface="SB Sans Display Light"/>
          <a:ea typeface="+mj-ea"/>
          <a:cs typeface="SB Sans Display Light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4"/>
          <p:cNvSpPr>
            <a:spLocks/>
          </p:cNvSpPr>
          <p:nvPr/>
        </p:nvSpPr>
        <p:spPr bwMode="auto">
          <a:xfrm>
            <a:off x="685800" y="2667000"/>
            <a:ext cx="8305800" cy="1905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5400" b="1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Display Semibold"/>
                <a:ea typeface="+mj-ea"/>
                <a:cs typeface="SB Sans Display Semibold"/>
              </a:rPr>
              <a:t>Математические основы машинного обучения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Декартова система координат</a:t>
            </a:r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ru-RU" sz="1600" dirty="0"/>
              <a:t> </a:t>
            </a:r>
            <a:endParaRPr lang="en-US" sz="16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Основные понятия</a:t>
            </a:r>
            <a:endParaRPr lang="ru-RU" sz="5400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C40290F2-028E-084C-8C64-A8E6E036E1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512F05-2512-5641-84BB-CD31A293C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005152"/>
            <a:ext cx="2832471" cy="28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289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векторное пространство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базисные вектора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Если все базисные вектора ортогональны друг другу, то это ортогональный базис.</a:t>
                </a:r>
              </a:p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Если в ортогональном базисе все векторы единичной длины, то это ортонормированный базис.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1,0,0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,0]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ортонормированный базис для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Базис векторного пространства</a:t>
            </a:r>
          </a:p>
        </p:txBody>
      </p:sp>
    </p:spTree>
    <p:extLst>
      <p:ext uri="{BB962C8B-B14F-4D97-AF65-F5344CB8AC3E}">
        <p14:creationId xmlns:p14="http://schemas.microsoft.com/office/powerpoint/2010/main" val="170356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векторное пространство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линейная оболочка — это множество всех линейных комбинаций набора векторов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Линейная оболочка базисных векторов порождает все векторное пространство. </a:t>
                </a: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Линейная оболочка</a:t>
            </a:r>
          </a:p>
        </p:txBody>
      </p:sp>
    </p:spTree>
    <p:extLst>
      <p:ext uri="{BB962C8B-B14F-4D97-AF65-F5344CB8AC3E}">
        <p14:creationId xmlns:p14="http://schemas.microsoft.com/office/powerpoint/2010/main" val="41626933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470" t="-2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Матрица</a:t>
            </a:r>
          </a:p>
        </p:txBody>
      </p:sp>
    </p:spTree>
    <p:extLst>
      <p:ext uri="{BB962C8B-B14F-4D97-AF65-F5344CB8AC3E}">
        <p14:creationId xmlns:p14="http://schemas.microsoft.com/office/powerpoint/2010/main" val="13453378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Диагональная матрица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/>
              </a:p>
              <a:p>
                <a:pPr marL="0" indent="0">
                  <a:buNone/>
                </a:pPr>
                <a:r>
                  <a:rPr lang="ru-RU" sz="1600" dirty="0"/>
                  <a:t>Единичная матрица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/>
              </a:p>
              <a:p>
                <a:pPr marL="0" indent="0">
                  <a:buNone/>
                </a:pPr>
                <a:r>
                  <a:rPr lang="ru-RU" sz="1600" dirty="0"/>
                  <a:t>Симметричная матрица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/>
              </a:p>
              <a:p>
                <a:pPr marL="0" indent="0">
                  <a:buNone/>
                </a:pPr>
                <a:r>
                  <a:rPr lang="ru-RU" sz="1600" dirty="0"/>
                  <a:t>Треугольная матрица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ru-RU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ru-RU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ru-RU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Виды матриц</a:t>
            </a:r>
          </a:p>
        </p:txBody>
      </p:sp>
    </p:spTree>
    <p:extLst>
      <p:ext uri="{BB962C8B-B14F-4D97-AF65-F5344CB8AC3E}">
        <p14:creationId xmlns:p14="http://schemas.microsoft.com/office/powerpoint/2010/main" val="39699249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Транспонирование матриц</a:t>
                </a:r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Преобразование матриц</a:t>
            </a:r>
          </a:p>
        </p:txBody>
      </p:sp>
    </p:spTree>
    <p:extLst>
      <p:ext uri="{BB962C8B-B14F-4D97-AF65-F5344CB8AC3E}">
        <p14:creationId xmlns:p14="http://schemas.microsoft.com/office/powerpoint/2010/main" val="371684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Свойства</a:t>
                </a:r>
                <a:r>
                  <a:rPr lang="en-US" sz="1600" dirty="0"/>
                  <a:t> </a:t>
                </a:r>
                <a:r>
                  <a:rPr lang="ru-RU" sz="1600" dirty="0"/>
                  <a:t>транспонирования матриц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sz="1600" dirty="0"/>
                  <a:t>- симметричная</a:t>
                </a:r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Преобразование матриц</a:t>
            </a:r>
          </a:p>
        </p:txBody>
      </p:sp>
    </p:spTree>
    <p:extLst>
      <p:ext uri="{BB962C8B-B14F-4D97-AF65-F5344CB8AC3E}">
        <p14:creationId xmlns:p14="http://schemas.microsoft.com/office/powerpoint/2010/main" val="7663598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Умножение матрицы на скаляр</a:t>
                </a:r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Преобразование матриц</a:t>
            </a:r>
          </a:p>
        </p:txBody>
      </p:sp>
    </p:spTree>
    <p:extLst>
      <p:ext uri="{BB962C8B-B14F-4D97-AF65-F5344CB8AC3E}">
        <p14:creationId xmlns:p14="http://schemas.microsoft.com/office/powerpoint/2010/main" val="26049208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Сложение матриц</a:t>
                </a:r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 b="-86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Преобразование матриц</a:t>
            </a:r>
          </a:p>
        </p:txBody>
      </p:sp>
    </p:spTree>
    <p:extLst>
      <p:ext uri="{BB962C8B-B14F-4D97-AF65-F5344CB8AC3E}">
        <p14:creationId xmlns:p14="http://schemas.microsoft.com/office/powerpoint/2010/main" val="5075675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88843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Умножение матриц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ru-RU" sz="1600" dirty="0"/>
                  <a:t>Умножение матриц не коммутативно: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ru-RU" sz="1600" dirty="0"/>
                  <a:t>Умножение на единичную матрицу</a:t>
                </a:r>
              </a:p>
              <a:p>
                <a:pPr marL="0" indent="0">
                  <a:buNone/>
                </a:pPr>
                <a:r>
                  <a:rPr lang="ru-RU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ru-RU" sz="1600" dirty="0"/>
                  <a:t>Умножение на нулевую матрицу</a:t>
                </a:r>
              </a:p>
              <a:p>
                <a:pPr marL="0" indent="0">
                  <a:buNone/>
                </a:pPr>
                <a:r>
                  <a:rPr lang="ru-RU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ru-RU" sz="1600" dirty="0"/>
                  <a:t>Обратная матрица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=E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888432"/>
              </a:xfrm>
              <a:prstGeom prst="rect">
                <a:avLst/>
              </a:prstGeom>
              <a:blipFill>
                <a:blip r:embed="rId3"/>
                <a:stretch>
                  <a:fillRect l="-1058" t="-2280" b="-74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Преобразование матриц</a:t>
            </a:r>
          </a:p>
        </p:txBody>
      </p:sp>
    </p:spTree>
    <p:extLst>
      <p:ext uri="{BB962C8B-B14F-4D97-AF65-F5344CB8AC3E}">
        <p14:creationId xmlns:p14="http://schemas.microsoft.com/office/powerpoint/2010/main" val="32878104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– </a:t>
                </a:r>
                <a:r>
                  <a:rPr lang="ru-RU" sz="1600" dirty="0"/>
                  <a:t>линейное преобразование</a:t>
                </a:r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ru-RU" sz="1600" dirty="0"/>
                  <a:t>Свойства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1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Линейные преобразования</a:t>
            </a:r>
          </a:p>
        </p:txBody>
      </p:sp>
    </p:spTree>
    <p:extLst>
      <p:ext uri="{BB962C8B-B14F-4D97-AF65-F5344CB8AC3E}">
        <p14:creationId xmlns:p14="http://schemas.microsoft.com/office/powerpoint/2010/main" val="245433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Векторные пространства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56873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Пример</a:t>
                </a:r>
              </a:p>
              <a:p>
                <a:pPr marL="0" indent="0">
                  <a:buNone/>
                </a:pPr>
                <a:r>
                  <a:rPr lang="ru-RU" sz="1600" dirty="0"/>
                  <a:t>поворот на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90</m:t>
                    </m:r>
                    <m:r>
                      <a:rPr lang="ru-R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ru-RU" sz="1600" dirty="0"/>
                  <a:t> против часовой стрелки</a:t>
                </a:r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Линейные преобразования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2009BB9-DC66-C647-827A-844E86ED0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992" y="2506588"/>
            <a:ext cx="3961505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533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Пример</a:t>
                </a:r>
              </a:p>
              <a:p>
                <a:pPr marL="0" indent="0">
                  <a:buNone/>
                </a:pPr>
                <a:r>
                  <a:rPr lang="ru-RU" sz="1600" dirty="0"/>
                  <a:t>поворот на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90</m:t>
                    </m:r>
                    <m:r>
                      <a:rPr lang="ru-R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ru-RU" sz="1600" dirty="0"/>
                  <a:t> против часовой стрелки</a:t>
                </a:r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Линейные преобразования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138609-BCCB-8543-8054-0E86C296C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111162" y="2564904"/>
            <a:ext cx="3874335" cy="384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352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Пример</a:t>
                </a:r>
              </a:p>
              <a:p>
                <a:pPr marL="0" indent="0">
                  <a:buNone/>
                </a:pPr>
                <a:r>
                  <a:rPr lang="ru-RU" sz="1600" dirty="0"/>
                  <a:t>поворот на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90</m:t>
                    </m:r>
                    <m:r>
                      <a:rPr lang="ru-R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ru-RU" sz="1600" dirty="0"/>
                  <a:t> против часовой стрелки</a:t>
                </a:r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Линейные преобразования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4D0E48-D42A-634E-9A57-F79756CD9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095516" y="2564904"/>
            <a:ext cx="3874335" cy="384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346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Пример</a:t>
                </a:r>
              </a:p>
              <a:p>
                <a:pPr marL="0" indent="0">
                  <a:buNone/>
                </a:pPr>
                <a:r>
                  <a:rPr lang="ru-RU" sz="1600" dirty="0"/>
                  <a:t>поворот на </a:t>
                </a:r>
                <a14:m>
                  <m:oMath xmlns:m="http://schemas.openxmlformats.org/officeDocument/2006/math"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90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ru-RU" sz="1600" dirty="0"/>
                  <a:t> против часовой стрелки</a:t>
                </a:r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Линейные преобразования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1035757-B2EF-7748-B843-3EDD28C2D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095515" y="2564904"/>
            <a:ext cx="3874335" cy="384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122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Виды преобразований</a:t>
                </a:r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:r>
                  <a:rPr lang="ru-RU" sz="1600" dirty="0"/>
                  <a:t>Тождественное преобразование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ru-RU" sz="1600" dirty="0"/>
                  <a:t>Сжатие/растяжение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dirty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ru-RU" sz="1600" dirty="0"/>
                  <a:t>Проекция на оси</a:t>
                </a: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ru-RU" sz="1600" dirty="0"/>
                  <a:t>Поворот против часовой стрелки</a:t>
                </a:r>
                <a:r>
                  <a:rPr lang="en-US" sz="1600" dirty="0"/>
                  <a:t> </a:t>
                </a:r>
                <a:r>
                  <a:rPr lang="ru-RU" sz="1600" dirty="0"/>
                  <a:t>на угол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Линейные преобразования</a:t>
            </a:r>
          </a:p>
        </p:txBody>
      </p:sp>
    </p:spTree>
    <p:extLst>
      <p:ext uri="{BB962C8B-B14F-4D97-AF65-F5344CB8AC3E}">
        <p14:creationId xmlns:p14="http://schemas.microsoft.com/office/powerpoint/2010/main" val="115364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Комбинации преобразований</a:t>
                </a:r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sz="1600" dirty="0"/>
                  <a:t> –преобразования</a:t>
                </a:r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𝐵𝐴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𝐶𝑥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𝐵𝐴</m:t>
                      </m:r>
                    </m:oMath>
                  </m:oMathPara>
                </a14:m>
                <a:endParaRPr lang="en-US" sz="1600" b="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𝐵𝑥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600" dirty="0"/>
                  <a:t>- </a:t>
                </a:r>
                <a:r>
                  <a:rPr lang="ru-RU" sz="1600" dirty="0"/>
                  <a:t>обратное преобразование для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ru-RU" sz="1600" dirty="0"/>
                  <a:t>Матрица, у которой нет обратной матрицы называется вырожденной.</a:t>
                </a: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Линейные преобразования</a:t>
            </a:r>
          </a:p>
        </p:txBody>
      </p:sp>
    </p:spTree>
    <p:extLst>
      <p:ext uri="{BB962C8B-B14F-4D97-AF65-F5344CB8AC3E}">
        <p14:creationId xmlns:p14="http://schemas.microsoft.com/office/powerpoint/2010/main" val="379719154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b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 - </a:t>
                </a:r>
                <a:r>
                  <a:rPr lang="ru-RU" sz="1600" dirty="0"/>
                  <a:t>миноры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𝑑𝑒𝑡𝐴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ru-RU" sz="1600" dirty="0"/>
                  <a:t>матрица А задает взаимно-однозначное преобразование и, соответственно, имеет обратную матрицу</a:t>
                </a:r>
              </a:p>
              <a:p>
                <a:pPr marL="0" indent="0">
                  <a:buNone/>
                </a:pPr>
                <a:endParaRPr lang="ru-RU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𝑑𝑒𝑡𝐴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ru-RU" sz="1600" dirty="0"/>
                  <a:t>матрица А не задает взаимно-однозначного преобразования и не имеет обратную матрицу.</a:t>
                </a: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929" b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Определитель матрицы</a:t>
            </a:r>
          </a:p>
        </p:txBody>
      </p:sp>
    </p:spTree>
    <p:extLst>
      <p:ext uri="{BB962C8B-B14F-4D97-AF65-F5344CB8AC3E}">
        <p14:creationId xmlns:p14="http://schemas.microsoft.com/office/powerpoint/2010/main" val="7990974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</a:rPr>
                  <a:t>Свойства</a:t>
                </a: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𝑑𝑒𝑡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𝑑𝑒𝑡𝐴</m:t>
                      </m:r>
                    </m:oMath>
                  </m:oMathPara>
                </a14:m>
                <a:endParaRPr lang="ru-RU" sz="1600" b="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𝑑𝑒𝑡𝐴𝐵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𝑑𝑒𝑡𝐴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𝑑𝑒𝑡𝐵</m:t>
                      </m:r>
                    </m:oMath>
                  </m:oMathPara>
                </a14:m>
                <a:endParaRPr lang="en-US" sz="1600" b="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𝑑𝑒𝑡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𝑑𝑒𝑡𝐴</m:t>
                          </m:r>
                        </m:den>
                      </m:f>
                    </m:oMath>
                  </m:oMathPara>
                </a14:m>
                <a:endParaRPr lang="en-US" sz="1600" b="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Определитель матрицы</a:t>
            </a:r>
          </a:p>
        </p:txBody>
      </p:sp>
    </p:spTree>
    <p:extLst>
      <p:ext uri="{BB962C8B-B14F-4D97-AF65-F5344CB8AC3E}">
        <p14:creationId xmlns:p14="http://schemas.microsoft.com/office/powerpoint/2010/main" val="249781019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</a:rPr>
                  <a:t>А –матрица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/>
                  <a:t>- </a:t>
                </a:r>
                <a:r>
                  <a:rPr lang="ru-RU" sz="1600" dirty="0"/>
                  <a:t>столбцы матрицы А</a:t>
                </a:r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:r>
                  <a:rPr lang="en-US" sz="1600" dirty="0"/>
                  <a:t>U – </a:t>
                </a:r>
                <a:r>
                  <a:rPr lang="ru-RU" sz="1600" dirty="0"/>
                  <a:t>линейная оболочка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ru-RU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:r>
                  <a:rPr lang="ru-RU" sz="1600" dirty="0"/>
                  <a:t>Ранг матрицы А – размерность векторного пространства </a:t>
                </a:r>
                <a:r>
                  <a:rPr lang="en-US" sz="1600" dirty="0"/>
                  <a:t>U</a:t>
                </a:r>
                <a:r>
                  <a:rPr lang="ru-RU" sz="1600" dirty="0"/>
                  <a:t>.</a:t>
                </a:r>
              </a:p>
              <a:p>
                <a:pPr marL="0" indent="0">
                  <a:buNone/>
                </a:pPr>
                <a:r>
                  <a:rPr lang="ru-RU" sz="1600" dirty="0"/>
                  <a:t>Ранг - максимальное количество линейно независимых столбцов.</a:t>
                </a:r>
              </a:p>
              <a:p>
                <a:pPr marL="0" indent="0">
                  <a:buNone/>
                </a:pPr>
                <a:r>
                  <a:rPr lang="ru-RU" sz="1600" dirty="0"/>
                  <a:t>Ранг - максимальное количество линейно независимых строк.</a:t>
                </a: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Ранг матрицы</a:t>
            </a:r>
          </a:p>
        </p:txBody>
      </p:sp>
    </p:spTree>
    <p:extLst>
      <p:ext uri="{BB962C8B-B14F-4D97-AF65-F5344CB8AC3E}">
        <p14:creationId xmlns:p14="http://schemas.microsoft.com/office/powerpoint/2010/main" val="14438766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</a:rPr>
                  <a:t>Свойства</a:t>
                </a:r>
              </a:p>
              <a:p>
                <a:pPr marL="0" indent="0">
                  <a:buNone/>
                </a:pPr>
                <a:endParaRPr lang="ru-RU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/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</a:rPr>
                  <a:t>В пространстве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ru-RU" sz="1600" dirty="0"/>
                  <a:t> не может быть больше чем </a:t>
                </a:r>
                <a:r>
                  <a:rPr lang="en-US" sz="1600" dirty="0"/>
                  <a:t>n</a:t>
                </a:r>
                <a:r>
                  <a:rPr lang="ru-RU" sz="1600" dirty="0"/>
                  <a:t> линейно независимых векторов.</a:t>
                </a:r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600" dirty="0"/>
                  <a:t> </a:t>
                </a:r>
                <a:r>
                  <a:rPr lang="en-US" sz="1600" dirty="0"/>
                  <a:t>– </a:t>
                </a:r>
                <a:r>
                  <a:rPr lang="ru-RU" sz="1600" dirty="0"/>
                  <a:t>матрица полного ранга, она невырожденная.</a:t>
                </a:r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Ранг матрицы</a:t>
            </a:r>
          </a:p>
        </p:txBody>
      </p:sp>
    </p:spTree>
    <p:extLst>
      <p:ext uri="{BB962C8B-B14F-4D97-AF65-F5344CB8AC3E}">
        <p14:creationId xmlns:p14="http://schemas.microsoft.com/office/powerpoint/2010/main" val="1264948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Векторное пространство – это множество векторов,</a:t>
            </a:r>
          </a:p>
          <a:p>
            <a:pPr marL="0" indent="0">
              <a:buNone/>
            </a:pPr>
            <a:r>
              <a:rPr lang="ru-RU" sz="1600" dirty="0"/>
              <a:t>на котором заданы операции </a:t>
            </a:r>
          </a:p>
          <a:p>
            <a:pPr marL="0" indent="0">
              <a:buNone/>
            </a:pPr>
            <a:r>
              <a:rPr lang="ru-RU" sz="1600" dirty="0"/>
              <a:t>сложения векторов и умножение вектора на число.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Векторные пространства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424745506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</a:rPr>
                  <a:t>Примеры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Ранг матрицы</a:t>
            </a:r>
          </a:p>
        </p:txBody>
      </p:sp>
    </p:spTree>
    <p:extLst>
      <p:ext uri="{BB962C8B-B14F-4D97-AF65-F5344CB8AC3E}">
        <p14:creationId xmlns:p14="http://schemas.microsoft.com/office/powerpoint/2010/main" val="168616862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</a:rPr>
                  <a:t>Примеры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Ранг матрицы</a:t>
            </a:r>
          </a:p>
        </p:txBody>
      </p:sp>
    </p:spTree>
    <p:extLst>
      <p:ext uri="{BB962C8B-B14F-4D97-AF65-F5344CB8AC3E}">
        <p14:creationId xmlns:p14="http://schemas.microsoft.com/office/powerpoint/2010/main" val="26971369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</a:rPr>
                  <a:t>Примеры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Ранг матрицы</a:t>
            </a:r>
          </a:p>
        </p:txBody>
      </p:sp>
    </p:spTree>
    <p:extLst>
      <p:ext uri="{BB962C8B-B14F-4D97-AF65-F5344CB8AC3E}">
        <p14:creationId xmlns:p14="http://schemas.microsoft.com/office/powerpoint/2010/main" val="10094396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</a:rPr>
                  <a:t>Примеры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Ранг матрицы</a:t>
            </a:r>
          </a:p>
        </p:txBody>
      </p:sp>
    </p:spTree>
    <p:extLst>
      <p:ext uri="{BB962C8B-B14F-4D97-AF65-F5344CB8AC3E}">
        <p14:creationId xmlns:p14="http://schemas.microsoft.com/office/powerpoint/2010/main" val="36456319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</a:rPr>
                  <a:t>Примеры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Ранг матрицы</a:t>
            </a:r>
          </a:p>
        </p:txBody>
      </p:sp>
    </p:spTree>
    <p:extLst>
      <p:ext uri="{BB962C8B-B14F-4D97-AF65-F5344CB8AC3E}">
        <p14:creationId xmlns:p14="http://schemas.microsoft.com/office/powerpoint/2010/main" val="205860762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</a:rPr>
                  <a:t>Примеры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ru-RU" sz="1600" dirty="0"/>
              </a:p>
              <a:p>
                <a:pPr marL="0" indent="0">
                  <a:buNone/>
                </a:pPr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Ранг матрицы</a:t>
            </a:r>
          </a:p>
        </p:txBody>
      </p:sp>
    </p:spTree>
    <p:extLst>
      <p:ext uri="{BB962C8B-B14F-4D97-AF65-F5344CB8AC3E}">
        <p14:creationId xmlns:p14="http://schemas.microsoft.com/office/powerpoint/2010/main" val="40299428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5400" y="2708920"/>
            <a:ext cx="10793228" cy="40926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>
                <a:latin typeface="Cambria Math" panose="02040503050406030204" pitchFamily="18" charset="0"/>
              </a:rPr>
              <a:t>Матричное разложение – это представление исходной матрицы в виде произведения других.</a:t>
            </a:r>
          </a:p>
          <a:p>
            <a:pPr marL="0" indent="0">
              <a:buNone/>
            </a:pPr>
            <a:endParaRPr lang="ru-RU" sz="1600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Матричное разложение</a:t>
            </a:r>
          </a:p>
        </p:txBody>
      </p:sp>
    </p:spTree>
    <p:extLst>
      <p:ext uri="{BB962C8B-B14F-4D97-AF65-F5344CB8AC3E}">
        <p14:creationId xmlns:p14="http://schemas.microsoft.com/office/powerpoint/2010/main" val="13621455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sz="1600" dirty="0"/>
                  <a:t> – линейное преобразование.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𝐴𝑣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ru-RU" sz="1600" dirty="0"/>
                  <a:t>Тогда</a:t>
                </a:r>
                <a:endParaRPr lang="en-US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/>
                  <a:t> – </a:t>
                </a:r>
                <a:r>
                  <a:rPr lang="ru-RU" sz="1600" dirty="0"/>
                  <a:t>собственный вектор матрицы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ru-RU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ru-RU" sz="1600" dirty="0"/>
                  <a:t> – собственное значение матрицы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10369152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Собственные вектора и собственные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37418548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𝐴𝑣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ru-RU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𝐴𝑣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func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- </a:t>
                </a:r>
                <a:r>
                  <a:rPr lang="ru-RU" sz="1600" dirty="0">
                    <a:ea typeface="Cambria Math" panose="02040503050406030204" pitchFamily="18" charset="0"/>
                  </a:rPr>
                  <a:t>характеристический многочлен матрицы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ea typeface="Cambria Math" panose="02040503050406030204" pitchFamily="18" charset="0"/>
                  </a:rPr>
                  <a:t>Корнями характеристического многочлена являются собственные значения матрицы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ea typeface="Cambria Math" panose="02040503050406030204" pitchFamily="18" charset="0"/>
                  </a:rPr>
                  <a:t>Для матрицы </a:t>
                </a:r>
                <a:r>
                  <a:rPr lang="en-US" sz="1600" dirty="0">
                    <a:ea typeface="Cambria Math" panose="02040503050406030204" pitchFamily="18" charset="0"/>
                  </a:rPr>
                  <a:t>n x n </a:t>
                </a:r>
                <a:r>
                  <a:rPr lang="ru-RU" sz="1600" dirty="0">
                    <a:ea typeface="Cambria Math" panose="02040503050406030204" pitchFamily="18" charset="0"/>
                  </a:rPr>
                  <a:t>характеристический многочлен будет иметь степень </a:t>
                </a:r>
                <a:r>
                  <a:rPr lang="en-US" sz="1600" dirty="0">
                    <a:ea typeface="Cambria Math" panose="02040503050406030204" pitchFamily="18" charset="0"/>
                  </a:rPr>
                  <a:t>n</a:t>
                </a:r>
              </a:p>
              <a:p>
                <a:pPr marL="0" indent="0">
                  <a:buNone/>
                </a:pPr>
                <a:endParaRPr lang="en-US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- </a:t>
                </a:r>
                <a:r>
                  <a:rPr lang="ru-RU" sz="1600" dirty="0">
                    <a:ea typeface="Cambria Math" panose="02040503050406030204" pitchFamily="18" charset="0"/>
                  </a:rPr>
                  <a:t>собственные значения матрицы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ru-RU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– </a:t>
                </a:r>
                <a:r>
                  <a:rPr lang="ru-RU" sz="1600" dirty="0">
                    <a:ea typeface="Cambria Math" panose="02040503050406030204" pitchFamily="18" charset="0"/>
                  </a:rPr>
                  <a:t>спектр матрицы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3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10369152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Собственные вектора и собственные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17500268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Свойства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- </a:t>
                </a:r>
                <a:r>
                  <a:rPr lang="ru-RU" sz="1600" dirty="0">
                    <a:ea typeface="Cambria Math" panose="02040503050406030204" pitchFamily="18" charset="0"/>
                  </a:rPr>
                  <a:t>собственные значения квадратной матрицы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sz="1600" dirty="0"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ea typeface="Cambria Math" panose="02040503050406030204" pitchFamily="18" charset="0"/>
                  </a:rPr>
                  <a:t>n x n </a:t>
                </a:r>
                <a:endParaRPr lang="ru-RU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𝑒𝑡𝐴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…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ea typeface="Cambria Math" panose="02040503050406030204" pitchFamily="18" charset="0"/>
                  </a:rPr>
                  <a:t>матрица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sz="1600" dirty="0">
                    <a:ea typeface="Cambria Math" panose="02040503050406030204" pitchFamily="18" charset="0"/>
                  </a:rPr>
                  <a:t> обратима, когда все собственные значения ненулевые</a:t>
                </a:r>
                <a:endParaRPr lang="en-US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𝑛𝑛</m:t>
                        </m:r>
                      </m:sub>
                    </m:sSub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- </a:t>
                </a:r>
                <a:r>
                  <a:rPr lang="ru-RU" sz="1600" dirty="0">
                    <a:ea typeface="Cambria Math" panose="02040503050406030204" pitchFamily="18" charset="0"/>
                  </a:rPr>
                  <a:t>след матрицы (сумма диагональных элементов)</a:t>
                </a:r>
              </a:p>
              <a:p>
                <a:pPr marL="0" indent="0">
                  <a:buNone/>
                </a:pPr>
                <a:endParaRPr lang="ru-RU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𝑡𝑟𝐴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…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10369152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Собственные вектора и собственные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148766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52839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Аксиомы векторного пространства:</a:t>
            </a:r>
          </a:p>
          <a:p>
            <a:r>
              <a:rPr lang="ru-RU" sz="1600" dirty="0"/>
              <a:t>ассоциативность</a:t>
            </a:r>
          </a:p>
          <a:p>
            <a:r>
              <a:rPr lang="ru-RU" sz="1600" dirty="0"/>
              <a:t>коммутативность</a:t>
            </a:r>
          </a:p>
          <a:p>
            <a:r>
              <a:rPr lang="ru-RU" sz="1600" dirty="0"/>
              <a:t>существование нейтрального элемента относительно сложения</a:t>
            </a:r>
          </a:p>
          <a:p>
            <a:r>
              <a:rPr lang="ru-RU" sz="1600" dirty="0"/>
              <a:t>существование противоположного элемента относительно сложения</a:t>
            </a:r>
          </a:p>
          <a:p>
            <a:r>
              <a:rPr lang="ru-RU" sz="1600" dirty="0"/>
              <a:t>ассоциативность умножения на скаляр</a:t>
            </a:r>
          </a:p>
          <a:p>
            <a:r>
              <a:rPr lang="ru-RU" sz="1600" dirty="0"/>
              <a:t>существование нейтрального элемента относительно умножения</a:t>
            </a:r>
          </a:p>
          <a:p>
            <a:r>
              <a:rPr lang="ru-RU" sz="1600" dirty="0"/>
              <a:t>дистрибутивность умножения вектора на скаляр относительно сложения скаляров</a:t>
            </a:r>
          </a:p>
          <a:p>
            <a:r>
              <a:rPr lang="ru-RU" sz="1600" dirty="0"/>
              <a:t>дистрибутивность умножения вектора на скаляр относительно сложения векторов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Векторные пространства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66526972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Свойства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- </a:t>
                </a:r>
                <a:r>
                  <a:rPr lang="ru-RU" sz="1600" dirty="0">
                    <a:ea typeface="Cambria Math" panose="02040503050406030204" pitchFamily="18" charset="0"/>
                  </a:rPr>
                  <a:t>линейно независимые собственные вектора квадратной матрицы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sz="1600" dirty="0"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ea typeface="Cambria Math" panose="02040503050406030204" pitchFamily="18" charset="0"/>
                  </a:rPr>
                  <a:t>n x n </a:t>
                </a:r>
                <a:endParaRPr lang="ru-RU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ru-RU" sz="1600" dirty="0">
                    <a:ea typeface="Cambria Math" panose="02040503050406030204" pitchFamily="18" charset="0"/>
                  </a:rPr>
                  <a:t> – базис собственных векторов</a:t>
                </a:r>
              </a:p>
              <a:p>
                <a:pPr marL="0" indent="0">
                  <a:buNone/>
                </a:pPr>
                <a:endParaRPr lang="ru-RU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ea typeface="Cambria Math" panose="02040503050406030204" pitchFamily="18" charset="0"/>
                  </a:rPr>
                  <a:t>Переведем матрицу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sz="1600" dirty="0">
                    <a:ea typeface="Cambria Math" panose="02040503050406030204" pitchFamily="18" charset="0"/>
                  </a:rPr>
                  <a:t> в новый базис из собственных векторов</a:t>
                </a:r>
              </a:p>
              <a:p>
                <a:pPr marL="0" indent="0">
                  <a:buNone/>
                </a:pPr>
                <a:endParaRPr lang="ru-RU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- </a:t>
                </a:r>
                <a:r>
                  <a:rPr lang="ru-RU" sz="1600" dirty="0">
                    <a:ea typeface="Cambria Math" panose="02040503050406030204" pitchFamily="18" charset="0"/>
                  </a:rPr>
                  <a:t>матрица перехода к базису собственных векторов</a:t>
                </a:r>
              </a:p>
              <a:p>
                <a:pPr marL="0" indent="0">
                  <a:buNone/>
                </a:pPr>
                <a:endParaRPr lang="ru-RU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nor/>
                        </m:rPr>
                        <a:rPr lang="ru-RU" sz="1600" dirty="0">
                          <a:ea typeface="Cambria Math" panose="02040503050406030204" pitchFamily="18" charset="0"/>
                        </a:rPr>
                        <m:t> − разложение по собственным векторам или спектральное разложение</m:t>
                      </m:r>
                    </m:oMath>
                  </m:oMathPara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- </a:t>
                </a:r>
                <a:r>
                  <a:rPr lang="ru-RU" sz="1600" dirty="0">
                    <a:ea typeface="Cambria Math" panose="02040503050406030204" pitchFamily="18" charset="0"/>
                  </a:rPr>
                  <a:t>диагональная матрица</a:t>
                </a:r>
              </a:p>
              <a:p>
                <a:pPr marL="0" indent="0">
                  <a:buNone/>
                </a:pPr>
                <a:endParaRPr lang="ru-RU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10369152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Разложение по собственным векторам</a:t>
            </a:r>
          </a:p>
        </p:txBody>
      </p:sp>
    </p:spTree>
    <p:extLst>
      <p:ext uri="{BB962C8B-B14F-4D97-AF65-F5344CB8AC3E}">
        <p14:creationId xmlns:p14="http://schemas.microsoft.com/office/powerpoint/2010/main" val="147132206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 действительная симметричная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матрица </a:t>
                </a: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имеет только действительные собственные значения</a:t>
                </a: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имеет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линейно независимых собственных векторов</a:t>
                </a:r>
              </a:p>
              <a:p>
                <a:pPr marL="342900" indent="-342900">
                  <a:buAutoNum type="arabicPeriod"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собственные векторы ортогональны</a:t>
                </a:r>
              </a:p>
              <a:p>
                <a:pPr marL="342900" indent="-342900">
                  <a:buAutoNum type="arabicPeriod"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А – диагонализируемая(может быть представлена в виде диагональной матрицы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в некотором базисе)</a:t>
                </a: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𝐴𝑉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940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10369152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Спектральная теорема</a:t>
            </a:r>
          </a:p>
        </p:txBody>
      </p:sp>
    </p:spTree>
    <p:extLst>
      <p:ext uri="{BB962C8B-B14F-4D97-AF65-F5344CB8AC3E}">
        <p14:creationId xmlns:p14="http://schemas.microsoft.com/office/powerpoint/2010/main" val="193813712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Если все колонки матрицы являются ортогональными между собой векторами,</a:t>
                </a:r>
              </a:p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то матрица ортогональна.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𝐴𝑉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10369152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Ортогональная матрица</a:t>
            </a:r>
          </a:p>
        </p:txBody>
      </p:sp>
    </p:spTree>
    <p:extLst>
      <p:ext uri="{BB962C8B-B14F-4D97-AF65-F5344CB8AC3E}">
        <p14:creationId xmlns:p14="http://schemas.microsoft.com/office/powerpoint/2010/main" val="178804798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Матрица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диагонализируемая</a:t>
                </a:r>
              </a:p>
              <a:p>
                <a:pPr marL="0" indent="0">
                  <a:buNone/>
                </a:pPr>
                <a:endParaRPr lang="ru-RU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l-G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 dirty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p>
                        <m:sSup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4092624"/>
              </a:xfrm>
              <a:prstGeom prst="rect">
                <a:avLst/>
              </a:prstGeom>
              <a:blipFill>
                <a:blip r:embed="rId3"/>
                <a:stretch>
                  <a:fillRect l="-1058" t="-2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10369152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Возведение матрицы в степень</a:t>
            </a:r>
          </a:p>
        </p:txBody>
      </p:sp>
    </p:spTree>
    <p:extLst>
      <p:ext uri="{BB962C8B-B14F-4D97-AF65-F5344CB8AC3E}">
        <p14:creationId xmlns:p14="http://schemas.microsoft.com/office/powerpoint/2010/main" val="214118477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>
            <a:spLocks/>
          </p:cNvSpPr>
          <p:nvPr/>
        </p:nvSpPr>
        <p:spPr bwMode="auto">
          <a:xfrm>
            <a:off x="11784657" y="6409435"/>
            <a:ext cx="89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200">
                <a:solidFill>
                  <a:srgbClr val="FFFFFF"/>
                </a:solidFill>
                <a:latin typeface="SBSansDisplay-Light"/>
                <a:cs typeface="SBSansDisplay-Light"/>
              </a:rPr>
              <a:t>1</a:t>
            </a:r>
            <a:endParaRPr sz="1200">
              <a:latin typeface="SBSansDisplay-Light"/>
              <a:cs typeface="SBSansDisplay-Light"/>
            </a:endParaRPr>
          </a:p>
        </p:txBody>
      </p:sp>
      <p:sp>
        <p:nvSpPr>
          <p:cNvPr id="5" name="Заголовок 4"/>
          <p:cNvSpPr>
            <a:spLocks/>
          </p:cNvSpPr>
          <p:nvPr/>
        </p:nvSpPr>
        <p:spPr bwMode="auto">
          <a:xfrm>
            <a:off x="685800" y="2667000"/>
            <a:ext cx="8305800" cy="1905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Вопросы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Аксиомы векторного пространства</a:t>
                </a:r>
              </a:p>
              <a:p>
                <a:r>
                  <a:rPr lang="ru-RU" sz="1600" dirty="0"/>
                  <a:t>ассоциативность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176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Векторные пространства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3492877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Аксиомы векторного пространства</a:t>
                </a:r>
              </a:p>
              <a:p>
                <a:r>
                  <a:rPr lang="ru-RU" sz="1600" dirty="0"/>
                  <a:t>коммутативность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176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Векторные пространства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339949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Аксиомы векторного пространства</a:t>
                </a:r>
              </a:p>
              <a:p>
                <a:r>
                  <a:rPr lang="ru-RU" sz="1600" dirty="0"/>
                  <a:t>существование нейтрального элемента относительно сложения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0+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176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Векторные пространства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2168036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Аксиомы векторного пространства</a:t>
                </a:r>
              </a:p>
              <a:p>
                <a:r>
                  <a:rPr lang="ru-RU" sz="1600" dirty="0"/>
                  <a:t>существование противоположного элемента относительно сложения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∃−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176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Векторные пространства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3647291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Аксиомы векторного пространства</a:t>
                </a:r>
              </a:p>
              <a:p>
                <a:r>
                  <a:rPr lang="ru-RU" sz="1600" dirty="0"/>
                  <a:t>ассоциативность умножения на скаляр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𝛼𝛽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176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Векторные пространства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405355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Аксиомы векторного пространства</a:t>
                </a:r>
              </a:p>
              <a:p>
                <a:r>
                  <a:rPr lang="ru-RU" sz="1600" dirty="0"/>
                  <a:t>существование нейтрального элемента относительно умножения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1∙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176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Векторные пространства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017106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403244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/>
              <a:t>1. </a:t>
            </a:r>
            <a:r>
              <a:rPr lang="ru-RU" sz="1600" dirty="0"/>
              <a:t>Основные понятия</a:t>
            </a:r>
            <a:endParaRPr lang="en-US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/>
              <a:t>2.</a:t>
            </a:r>
            <a:r>
              <a:rPr lang="en" sz="1600" dirty="0"/>
              <a:t> </a:t>
            </a:r>
            <a:r>
              <a:rPr lang="ru-RU" sz="1600" dirty="0"/>
              <a:t>Векторные пространства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/>
              <a:t>3.</a:t>
            </a:r>
            <a:r>
              <a:rPr lang="ru-RU" sz="1600" dirty="0"/>
              <a:t> </a:t>
            </a:r>
            <a:r>
              <a:rPr lang="ru-RU" sz="1600" dirty="0">
                <a:solidFill>
                  <a:srgbClr val="333F48"/>
                </a:solidFill>
              </a:rPr>
              <a:t>Операции с векторами</a:t>
            </a:r>
            <a:endParaRPr lang="en-US" sz="1600" dirty="0">
              <a:solidFill>
                <a:srgbClr val="333F48"/>
              </a:solidFill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/>
              <a:t>4.</a:t>
            </a:r>
            <a:r>
              <a:rPr lang="ru-RU" sz="1600" dirty="0"/>
              <a:t> </a:t>
            </a:r>
            <a:r>
              <a:rPr lang="ru-RU" sz="1600" dirty="0">
                <a:solidFill>
                  <a:srgbClr val="333F48"/>
                </a:solidFill>
              </a:rPr>
              <a:t>Произведение векторов</a:t>
            </a:r>
            <a:r>
              <a:rPr lang="en-US" sz="1600" dirty="0">
                <a:solidFill>
                  <a:srgbClr val="333F48"/>
                </a:solidFill>
              </a:rPr>
              <a:t> (</a:t>
            </a:r>
            <a:r>
              <a:rPr lang="ru-RU" sz="1600" dirty="0">
                <a:solidFill>
                  <a:srgbClr val="333F48"/>
                </a:solidFill>
              </a:rPr>
              <a:t>скалярное произведение векторов)</a:t>
            </a:r>
            <a:endParaRPr lang="en-US" sz="1600" dirty="0">
              <a:solidFill>
                <a:srgbClr val="333F48"/>
              </a:solidFill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/>
              <a:t>5. </a:t>
            </a:r>
            <a:r>
              <a:rPr lang="ru-RU" sz="1600" dirty="0"/>
              <a:t>Норма вектора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/>
              <a:t>6. Угол и расстояние между векторами</a:t>
            </a:r>
            <a:endParaRPr lang="en-US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/>
              <a:t>7</a:t>
            </a:r>
            <a:r>
              <a:rPr lang="en-US" sz="1600" dirty="0"/>
              <a:t>. </a:t>
            </a:r>
            <a:r>
              <a:rPr lang="ru-RU" sz="1600" dirty="0"/>
              <a:t>Ортогональность векторов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/>
              <a:t>8</a:t>
            </a:r>
            <a:r>
              <a:rPr lang="en-US" sz="1600" dirty="0"/>
              <a:t>. </a:t>
            </a:r>
            <a:r>
              <a:rPr lang="ru-RU" sz="1600" dirty="0"/>
              <a:t>Линейная зависимость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/>
              <a:t>9. Базис векторного пространства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/>
              <a:t>10. Матрицы и их виды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/>
              <a:t>11. Преобразование матриц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/>
              <a:t>12. Линейные преобразования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/>
              <a:t>13. Определитель матрицы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/>
              <a:t>14. Ранг матрицы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/>
              <a:t>15. Матричные разложения</a:t>
            </a:r>
            <a:endParaRPr lang="en-US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/>
              <a:t>16. Собственные вектора и значения</a:t>
            </a:r>
            <a:endParaRPr lang="en-US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План занятия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Аксиомы векторного пространства</a:t>
                </a:r>
              </a:p>
              <a:p>
                <a:r>
                  <a:rPr lang="ru-RU" sz="1600" dirty="0"/>
                  <a:t>дистрибутивность умножения вектора на скаляр относительно сложения скаляров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176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Векторные пространства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416730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Аксиомы векторного пространства</a:t>
                </a:r>
              </a:p>
              <a:p>
                <a:r>
                  <a:rPr lang="ru-RU" sz="1600" dirty="0"/>
                  <a:t>дистрибутивность умножения вектора на скаляр относительно сложения векторов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176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Векторные пространства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566003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52839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Операции с векторами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3077954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Сложение двух векторов</a:t>
                </a:r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noBar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f>
                                <m:fPr>
                                  <m:type m:val="noBar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noBar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f>
                                <m:fPr>
                                  <m:type m:val="noBar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Операции с векторами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399564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Сложение двух векторов</a:t>
                </a:r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noBar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f>
                                <m:fPr>
                                  <m:type m:val="noBar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noBar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f>
                                <m:fPr>
                                  <m:type m:val="noBar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noBar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f>
                                <m:fPr>
                                  <m:type m:val="noBar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Операции с векторами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2115092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Умножение вектора на скаляр</a:t>
                </a:r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noBar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f>
                                <m:fPr>
                                  <m:type m:val="noBar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Операции с векторами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811057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Умножение вектора на скаляр</a:t>
                </a:r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noBar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f>
                                <m:fPr>
                                  <m:type m:val="noBar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noBar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f>
                                <m:fPr>
                                  <m:type m:val="noBar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Операции с векторами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3089156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Примеры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Операции с векторами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997491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Примеры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Операции с векторами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95838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Примеры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Операции с векторами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806785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Основные понятия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5915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Примеры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1+2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0+2</m:t>
                              </m:r>
                            </m:den>
                          </m:f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Операции с векторами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3700437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Примеры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1+2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0+2</m:t>
                              </m:r>
                            </m:den>
                          </m:f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Операции с векторами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3373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Примеры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1+2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0+2</m:t>
                              </m:r>
                            </m:den>
                          </m:f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5∗1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5∗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2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Операции с векторами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70024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Геометрическая интерпретация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[2, 3]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Операции с векторами</a:t>
            </a:r>
            <a:endParaRPr lang="ru-RU" sz="5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E366CFA-9F2C-2542-AD5C-D3F5A5F18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059375" y="2232248"/>
            <a:ext cx="4712881" cy="46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59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Геометрическая интерпретация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[2, 3]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ru-RU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Операции с векторами</a:t>
            </a:r>
            <a:endParaRPr lang="ru-RU" sz="5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349453-2BF0-8C4F-B475-75AB6CA6E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009756" y="2177480"/>
            <a:ext cx="4792724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54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Геометрическая интерпретация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[2, 3]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ru-RU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−0.5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ru-RU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−1.5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Операции с векторами</a:t>
            </a:r>
            <a:endParaRPr lang="ru-RU" sz="5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C96E7F-44E0-1345-951C-163C0D986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009756" y="2204864"/>
            <a:ext cx="4792724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90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Геометрическая интерпретация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[2, 5]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ru-RU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Операции с векторами</a:t>
            </a:r>
            <a:endParaRPr lang="ru-RU" sz="5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CB91AE-6A81-EF4E-A346-393AB77C3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970395" y="2304256"/>
            <a:ext cx="4871447" cy="45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34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Геометрическая интерпретация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[2, 5]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ru-RU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ru-RU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Операции с векторами</a:t>
            </a:r>
            <a:endParaRPr lang="ru-RU" sz="5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73930E-28EC-F443-81E7-962ED8E99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84" y="2304256"/>
            <a:ext cx="4871447" cy="45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60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5400" y="2708920"/>
            <a:ext cx="10793228" cy="352839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b="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Произведение векторов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556385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5400" y="2708920"/>
            <a:ext cx="10793228" cy="352839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Свойства произведения векторов</a:t>
            </a:r>
            <a:endParaRPr lang="en-US" sz="1600" dirty="0"/>
          </a:p>
          <a:p>
            <a:pPr marL="0" indent="0">
              <a:buNone/>
            </a:pPr>
            <a:endParaRPr lang="en-US" sz="1600" b="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sz="1600" b="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Произведение векторов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733791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Скаляр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Основные понятия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4226478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Свойства произведения векторов</a:t>
                </a: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sz="1600" dirty="0"/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Произведение векторов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8376961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Свойства произведения векторов</a:t>
                </a: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sz="1600" dirty="0"/>
              </a:p>
              <a:p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симметричность</a:t>
                </a: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Произведение векторов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3089919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Свойства произведения векторов</a:t>
                </a: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sz="1600" dirty="0"/>
              </a:p>
              <a:p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симметричность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&lt;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Произведение векторов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530930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Свойства произведения векторов</a:t>
                </a: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sz="1600" dirty="0"/>
              </a:p>
              <a:p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симметричность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&lt;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положительная определенность</a:t>
                </a: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Произведение векторов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3539313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Свойства произведения векторов</a:t>
                </a: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sz="1600" dirty="0"/>
              </a:p>
              <a:p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симметричность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&lt;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положительная определенность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\</m:t>
                    </m:r>
                    <m:r>
                      <m:rPr>
                        <m:lit/>
                      </m:rP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0} 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  &gt;0        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,0&gt;=0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Произведение векторов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2913385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5400" y="2708920"/>
            <a:ext cx="10793228" cy="352839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6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sz="16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4400" dirty="0">
                <a:solidFill>
                  <a:srgbClr val="333F48"/>
                </a:solidFill>
              </a:rPr>
              <a:t>Скалярное произведение векторов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675714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5400" y="2708920"/>
            <a:ext cx="10793228" cy="352839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Зададим скалярное произведение</a:t>
            </a:r>
          </a:p>
          <a:p>
            <a:pPr marL="0" indent="0">
              <a:buNone/>
            </a:pPr>
            <a:endParaRPr lang="en-US" sz="16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4400" dirty="0">
                <a:solidFill>
                  <a:srgbClr val="333F48"/>
                </a:solidFill>
              </a:rPr>
              <a:t>Скалярное произведение векторов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182179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Зададим скалярное произведение</a:t>
                </a: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4400" dirty="0">
                <a:solidFill>
                  <a:srgbClr val="333F48"/>
                </a:solidFill>
              </a:rPr>
              <a:t>Скалярное произведение векторов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2861676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Зададим скалярное произведение</a:t>
                </a: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…+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4400" dirty="0">
                <a:solidFill>
                  <a:srgbClr val="333F48"/>
                </a:solidFill>
              </a:rPr>
              <a:t>Скалярное произведение векторов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9503509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,2,3,4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=[5,2,2,0]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=</m:t>
                      </m:r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4400" dirty="0">
                <a:solidFill>
                  <a:srgbClr val="333F48"/>
                </a:solidFill>
              </a:rPr>
              <a:t>Скалярное произведение векторов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44643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25922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Скаляр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2592288"/>
              </a:xfrm>
              <a:prstGeom prst="rect">
                <a:avLst/>
              </a:prstGeom>
              <a:blipFill>
                <a:blip r:embed="rId2"/>
                <a:stretch>
                  <a:fillRect l="-1176" t="-34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Основные понятия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2263693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,2,3,4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=[5,2,2,0]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=1∗5+2∗2+3∗2+4∗0=15</m:t>
                      </m:r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4400" dirty="0">
                <a:solidFill>
                  <a:srgbClr val="333F48"/>
                </a:solidFill>
              </a:rPr>
              <a:t>Скалярное произведение векторов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40208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5400" y="2708920"/>
            <a:ext cx="10793228" cy="352839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Евклидово векторное пространство</a:t>
            </a:r>
          </a:p>
        </p:txBody>
      </p:sp>
    </p:spTree>
    <p:extLst>
      <p:ext uri="{BB962C8B-B14F-4D97-AF65-F5344CB8AC3E}">
        <p14:creationId xmlns:p14="http://schemas.microsoft.com/office/powerpoint/2010/main" val="11234803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5400" y="2708920"/>
            <a:ext cx="10793228" cy="352839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Евклидово векторное пространство – это векторное пространство, 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в котором задано скалярное произведение.</a:t>
            </a:r>
          </a:p>
          <a:p>
            <a:pPr marL="0" indent="0">
              <a:buNone/>
            </a:pPr>
            <a:endParaRPr lang="ru-RU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ru-RU" sz="16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sz="16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Евклидово векторное пространство</a:t>
            </a:r>
          </a:p>
        </p:txBody>
      </p:sp>
    </p:spTree>
    <p:extLst>
      <p:ext uri="{BB962C8B-B14F-4D97-AF65-F5344CB8AC3E}">
        <p14:creationId xmlns:p14="http://schemas.microsoft.com/office/powerpoint/2010/main" val="1755627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5400" y="2708920"/>
            <a:ext cx="10793228" cy="352839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Норма вектора</a:t>
            </a:r>
          </a:p>
        </p:txBody>
      </p:sp>
    </p:spTree>
    <p:extLst>
      <p:ext uri="{BB962C8B-B14F-4D97-AF65-F5344CB8AC3E}">
        <p14:creationId xmlns:p14="http://schemas.microsoft.com/office/powerpoint/2010/main" val="3146272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5400" y="2708920"/>
            <a:ext cx="10793228" cy="352839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Свойства нормы вектора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ru-R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длины вектора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ru-RU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ru-RU" sz="16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Норма вектора</a:t>
            </a:r>
          </a:p>
        </p:txBody>
      </p:sp>
    </p:spTree>
    <p:extLst>
      <p:ext uri="{BB962C8B-B14F-4D97-AF65-F5344CB8AC3E}">
        <p14:creationId xmlns:p14="http://schemas.microsoft.com/office/powerpoint/2010/main" val="9371961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Свойства нормы вектора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длины вектора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Норма вектора</a:t>
            </a:r>
          </a:p>
        </p:txBody>
      </p:sp>
    </p:spTree>
    <p:extLst>
      <p:ext uri="{BB962C8B-B14F-4D97-AF65-F5344CB8AC3E}">
        <p14:creationId xmlns:p14="http://schemas.microsoft.com/office/powerpoint/2010/main" val="11117667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Свойства нормы вектора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длины вектора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  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Норма вектора</a:t>
            </a:r>
          </a:p>
        </p:txBody>
      </p:sp>
    </p:spTree>
    <p:extLst>
      <p:ext uri="{BB962C8B-B14F-4D97-AF65-F5344CB8AC3E}">
        <p14:creationId xmlns:p14="http://schemas.microsoft.com/office/powerpoint/2010/main" val="1734596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Свойства нормы вектора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длины вектора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  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Норма вектора</a:t>
            </a:r>
          </a:p>
        </p:txBody>
      </p:sp>
    </p:spTree>
    <p:extLst>
      <p:ext uri="{BB962C8B-B14F-4D97-AF65-F5344CB8AC3E}">
        <p14:creationId xmlns:p14="http://schemas.microsoft.com/office/powerpoint/2010/main" val="2704694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5400" y="2708920"/>
            <a:ext cx="10793228" cy="352839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Виды норм</a:t>
            </a:r>
          </a:p>
        </p:txBody>
      </p:sp>
    </p:spTree>
    <p:extLst>
      <p:ext uri="{BB962C8B-B14F-4D97-AF65-F5344CB8AC3E}">
        <p14:creationId xmlns:p14="http://schemas.microsoft.com/office/powerpoint/2010/main" val="34540571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Общий вид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57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Виды норм</a:t>
            </a:r>
          </a:p>
        </p:txBody>
      </p:sp>
    </p:spTree>
    <p:extLst>
      <p:ext uri="{BB962C8B-B14F-4D97-AF65-F5344CB8AC3E}">
        <p14:creationId xmlns:p14="http://schemas.microsoft.com/office/powerpoint/2010/main" val="3186111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25922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Скаляр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ru-RU" sz="1600" dirty="0"/>
                  <a:t>Вектор</a:t>
                </a: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2592288"/>
              </a:xfrm>
              <a:prstGeom prst="rect">
                <a:avLst/>
              </a:prstGeom>
              <a:blipFill>
                <a:blip r:embed="rId2"/>
                <a:stretch>
                  <a:fillRect l="-1176" t="-34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Основные понятия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24231366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5400" y="2708920"/>
            <a:ext cx="10793228" cy="352839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L1 </a:t>
            </a:r>
            <a:r>
              <a:rPr lang="ru-RU" sz="16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норма</a:t>
            </a:r>
          </a:p>
          <a:p>
            <a:pPr marL="0" indent="0">
              <a:buNone/>
            </a:pPr>
            <a:endParaRPr lang="ru-RU" sz="16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Виды норм</a:t>
            </a:r>
          </a:p>
        </p:txBody>
      </p:sp>
    </p:spTree>
    <p:extLst>
      <p:ext uri="{BB962C8B-B14F-4D97-AF65-F5344CB8AC3E}">
        <p14:creationId xmlns:p14="http://schemas.microsoft.com/office/powerpoint/2010/main" val="25574239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L1 </a:t>
                </a:r>
                <a:r>
                  <a:rPr lang="ru-RU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норма</a:t>
                </a:r>
              </a:p>
              <a:p>
                <a:pPr marL="0" indent="0">
                  <a:buNone/>
                </a:pP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Виды норм</a:t>
            </a:r>
          </a:p>
        </p:txBody>
      </p:sp>
    </p:spTree>
    <p:extLst>
      <p:ext uri="{BB962C8B-B14F-4D97-AF65-F5344CB8AC3E}">
        <p14:creationId xmlns:p14="http://schemas.microsoft.com/office/powerpoint/2010/main" val="1567060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L1 </a:t>
                </a:r>
                <a:r>
                  <a:rPr lang="ru-RU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норма</a:t>
                </a:r>
              </a:p>
              <a:p>
                <a:pPr marL="0" indent="0">
                  <a:buNone/>
                </a:pP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u-RU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Виды норм</a:t>
            </a:r>
          </a:p>
        </p:txBody>
      </p:sp>
    </p:spTree>
    <p:extLst>
      <p:ext uri="{BB962C8B-B14F-4D97-AF65-F5344CB8AC3E}">
        <p14:creationId xmlns:p14="http://schemas.microsoft.com/office/powerpoint/2010/main" val="41296675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5400" y="2708920"/>
            <a:ext cx="10793228" cy="352839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ru-RU" sz="16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16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sz="16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норма</a:t>
            </a:r>
          </a:p>
          <a:p>
            <a:pPr marL="0" indent="0">
              <a:buNone/>
            </a:pPr>
            <a:endParaRPr lang="ru-RU" sz="16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sz="16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Виды норм</a:t>
            </a:r>
          </a:p>
        </p:txBody>
      </p:sp>
    </p:spTree>
    <p:extLst>
      <p:ext uri="{BB962C8B-B14F-4D97-AF65-F5344CB8AC3E}">
        <p14:creationId xmlns:p14="http://schemas.microsoft.com/office/powerpoint/2010/main" val="32144468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ru-RU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норма</a:t>
                </a:r>
              </a:p>
              <a:p>
                <a:pPr marL="0" indent="0">
                  <a:buNone/>
                </a:pP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57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Виды норм</a:t>
            </a:r>
          </a:p>
        </p:txBody>
      </p:sp>
    </p:spTree>
    <p:extLst>
      <p:ext uri="{BB962C8B-B14F-4D97-AF65-F5344CB8AC3E}">
        <p14:creationId xmlns:p14="http://schemas.microsoft.com/office/powerpoint/2010/main" val="15744086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ru-RU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норма</a:t>
                </a:r>
              </a:p>
              <a:p>
                <a:pPr marL="0" indent="0">
                  <a:buNone/>
                </a:pP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57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Виды норм</a:t>
            </a:r>
          </a:p>
        </p:txBody>
      </p:sp>
    </p:spTree>
    <p:extLst>
      <p:ext uri="{BB962C8B-B14F-4D97-AF65-F5344CB8AC3E}">
        <p14:creationId xmlns:p14="http://schemas.microsoft.com/office/powerpoint/2010/main" val="12898474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Примеры</a:t>
                </a: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=[1, 2, 3, 4]</m:t>
                      </m:r>
                    </m:oMath>
                  </m:oMathPara>
                </a14:m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Виды норм</a:t>
            </a:r>
          </a:p>
        </p:txBody>
      </p:sp>
    </p:spTree>
    <p:extLst>
      <p:ext uri="{BB962C8B-B14F-4D97-AF65-F5344CB8AC3E}">
        <p14:creationId xmlns:p14="http://schemas.microsoft.com/office/powerpoint/2010/main" val="13587713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Примеры</a:t>
                </a: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=[1, 2, 3, 4]</m:t>
                      </m:r>
                    </m:oMath>
                  </m:oMathPara>
                </a14:m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Виды норм</a:t>
            </a:r>
          </a:p>
        </p:txBody>
      </p:sp>
    </p:spTree>
    <p:extLst>
      <p:ext uri="{BB962C8B-B14F-4D97-AF65-F5344CB8AC3E}">
        <p14:creationId xmlns:p14="http://schemas.microsoft.com/office/powerpoint/2010/main" val="42270846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Примеры</a:t>
                </a: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=[1, 2, 3, 4]</m:t>
                      </m:r>
                    </m:oMath>
                  </m:oMathPara>
                </a14:m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Виды норм</a:t>
            </a:r>
          </a:p>
        </p:txBody>
      </p:sp>
    </p:spTree>
    <p:extLst>
      <p:ext uri="{BB962C8B-B14F-4D97-AF65-F5344CB8AC3E}">
        <p14:creationId xmlns:p14="http://schemas.microsoft.com/office/powerpoint/2010/main" val="8171013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Примеры</a:t>
                </a: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=[1, 2, 3, 4]</m:t>
                      </m:r>
                    </m:oMath>
                  </m:oMathPara>
                </a14:m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Виды норм</a:t>
            </a:r>
          </a:p>
        </p:txBody>
      </p:sp>
    </p:spTree>
    <p:extLst>
      <p:ext uri="{BB962C8B-B14F-4D97-AF65-F5344CB8AC3E}">
        <p14:creationId xmlns:p14="http://schemas.microsoft.com/office/powerpoint/2010/main" val="2080386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25922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Скаляр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ru-RU" sz="1600" dirty="0"/>
                  <a:t>Вектор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2592288"/>
              </a:xfrm>
              <a:prstGeom prst="rect">
                <a:avLst/>
              </a:prstGeom>
              <a:blipFill>
                <a:blip r:embed="rId2"/>
                <a:stretch>
                  <a:fillRect l="-1176" t="-34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Основные понятия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4947237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Примеры</a:t>
                </a: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=[1, 2, 3, 4]</m:t>
                      </m:r>
                    </m:oMath>
                  </m:oMathPara>
                </a14:m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1+4+9+16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</m:t>
                          </m:r>
                        </m:e>
                      </m:ra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5.48</m:t>
                      </m:r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Виды норм</a:t>
            </a:r>
          </a:p>
        </p:txBody>
      </p:sp>
    </p:spTree>
    <p:extLst>
      <p:ext uri="{BB962C8B-B14F-4D97-AF65-F5344CB8AC3E}">
        <p14:creationId xmlns:p14="http://schemas.microsoft.com/office/powerpoint/2010/main" val="38697966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5400" y="2708920"/>
            <a:ext cx="10793228" cy="352839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Нормы другой степени</a:t>
            </a: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Виды норм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0B5C1A-C166-D144-9829-4F2DCA920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86" y="3376381"/>
            <a:ext cx="12192000" cy="221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506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Скалярное произведение в евклидовом пространстве порождает 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L2 </a:t>
                </a:r>
                <a:r>
                  <a:rPr lang="ru-RU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норму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Скалярное произведение и норма</a:t>
            </a:r>
          </a:p>
        </p:txBody>
      </p:sp>
    </p:spTree>
    <p:extLst>
      <p:ext uri="{BB962C8B-B14F-4D97-AF65-F5344CB8AC3E}">
        <p14:creationId xmlns:p14="http://schemas.microsoft.com/office/powerpoint/2010/main" val="8695565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Неравенство Коши - </a:t>
                </a:r>
                <a:r>
                  <a:rPr lang="ru-RU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Буняковского</a:t>
                </a: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Скалярное произведение и норма</a:t>
            </a:r>
          </a:p>
        </p:txBody>
      </p:sp>
    </p:spTree>
    <p:extLst>
      <p:ext uri="{BB962C8B-B14F-4D97-AF65-F5344CB8AC3E}">
        <p14:creationId xmlns:p14="http://schemas.microsoft.com/office/powerpoint/2010/main" val="38564726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Расстояние между двумя векторами</a:t>
                </a:r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</m:rad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Для евклидовой нормы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</m:rad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ru-RU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Расстояние между векторами</a:t>
            </a:r>
          </a:p>
        </p:txBody>
      </p:sp>
    </p:spTree>
    <p:extLst>
      <p:ext uri="{BB962C8B-B14F-4D97-AF65-F5344CB8AC3E}">
        <p14:creationId xmlns:p14="http://schemas.microsoft.com/office/powerpoint/2010/main" val="11180536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Исходя из неравенства Коши - </a:t>
                </a:r>
                <a:r>
                  <a:rPr lang="ru-RU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Буняковского</a:t>
                </a: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−1≤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Угол между векторами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F50CF8-6828-1045-AC69-3A9C91EF3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20" y="1787271"/>
            <a:ext cx="2756650" cy="412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067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Угол между векторами</a:t>
            </a:r>
          </a:p>
        </p:txBody>
      </p:sp>
    </p:spTree>
    <p:extLst>
      <p:ext uri="{BB962C8B-B14F-4D97-AF65-F5344CB8AC3E}">
        <p14:creationId xmlns:p14="http://schemas.microsoft.com/office/powerpoint/2010/main" val="20246399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𝑎𝑟𝑐𝑐𝑜𝑠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Угол между векторами</a:t>
            </a:r>
          </a:p>
        </p:txBody>
      </p:sp>
    </p:spTree>
    <p:extLst>
      <p:ext uri="{BB962C8B-B14F-4D97-AF65-F5344CB8AC3E}">
        <p14:creationId xmlns:p14="http://schemas.microsoft.com/office/powerpoint/2010/main" val="12486562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𝑎𝑟𝑐𝑐𝑜𝑠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𝑎𝑟𝑐𝑐𝑜𝑠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∙1+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∙1+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Угол между векторами</a:t>
            </a:r>
          </a:p>
        </p:txBody>
      </p:sp>
    </p:spTree>
    <p:extLst>
      <p:ext uri="{BB962C8B-B14F-4D97-AF65-F5344CB8AC3E}">
        <p14:creationId xmlns:p14="http://schemas.microsoft.com/office/powerpoint/2010/main" val="16739482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𝑎𝑟𝑐𝑐𝑜𝑠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𝑎𝑟𝑐𝑐𝑜𝑠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∙1+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∙1+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𝑎𝑟𝑐𝑐𝑜𝑠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Угол между векторами</a:t>
            </a:r>
          </a:p>
        </p:txBody>
      </p:sp>
    </p:spTree>
    <p:extLst>
      <p:ext uri="{BB962C8B-B14F-4D97-AF65-F5344CB8AC3E}">
        <p14:creationId xmlns:p14="http://schemas.microsoft.com/office/powerpoint/2010/main" val="237807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25922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Скаляр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ru-RU" sz="1600" dirty="0"/>
                  <a:t>Вектор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:r>
                  <a:rPr lang="ru-RU" sz="1600" dirty="0"/>
                  <a:t>Матрица</a:t>
                </a: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2592288"/>
              </a:xfrm>
              <a:prstGeom prst="rect">
                <a:avLst/>
              </a:prstGeom>
              <a:blipFill>
                <a:blip r:embed="rId2"/>
                <a:stretch>
                  <a:fillRect l="-1176" t="-34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Основные понятия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30555802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𝑎𝑟𝑐𝑐𝑜𝑠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𝑎𝑟𝑐𝑐𝑜𝑠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∙1+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∙1+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𝑎𝑟𝑐𝑐𝑜𝑠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Угол между векторами</a:t>
            </a:r>
          </a:p>
        </p:txBody>
      </p:sp>
    </p:spTree>
    <p:extLst>
      <p:ext uri="{BB962C8B-B14F-4D97-AF65-F5344CB8AC3E}">
        <p14:creationId xmlns:p14="http://schemas.microsoft.com/office/powerpoint/2010/main" val="35262181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Ортогональные векторы – это векторы угол между которым равен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Ортогональность векторов</a:t>
            </a:r>
          </a:p>
        </p:txBody>
      </p:sp>
    </p:spTree>
    <p:extLst>
      <p:ext uri="{BB962C8B-B14F-4D97-AF65-F5344CB8AC3E}">
        <p14:creationId xmlns:p14="http://schemas.microsoft.com/office/powerpoint/2010/main" val="23156014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Ортогональные векторы – это векторы угол между которым равен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𝑜𝑠</m:t>
                      </m:r>
                      <m:f>
                        <m:fPr>
                          <m:ctrlP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Ортогональность векторов</a:t>
            </a:r>
          </a:p>
        </p:txBody>
      </p:sp>
    </p:spTree>
    <p:extLst>
      <p:ext uri="{BB962C8B-B14F-4D97-AF65-F5344CB8AC3E}">
        <p14:creationId xmlns:p14="http://schemas.microsoft.com/office/powerpoint/2010/main" val="27775723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Ортогональные векторы – это векторы угол между которым равен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𝑜𝑠</m:t>
                      </m:r>
                      <m:f>
                        <m:fPr>
                          <m:ctrlP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Ортогональность векторов</a:t>
            </a:r>
          </a:p>
        </p:txBody>
      </p:sp>
    </p:spTree>
    <p:extLst>
      <p:ext uri="{BB962C8B-B14F-4D97-AF65-F5344CB8AC3E}">
        <p14:creationId xmlns:p14="http://schemas.microsoft.com/office/powerpoint/2010/main" val="40708690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Ортогональные векторы – это векторы угол между которым равен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𝑜𝑠</m:t>
                      </m:r>
                      <m:f>
                        <m:fPr>
                          <m:ctrlP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Ортогональность векторов</a:t>
            </a:r>
          </a:p>
        </p:txBody>
      </p:sp>
    </p:spTree>
    <p:extLst>
      <p:ext uri="{BB962C8B-B14F-4D97-AF65-F5344CB8AC3E}">
        <p14:creationId xmlns:p14="http://schemas.microsoft.com/office/powerpoint/2010/main" val="7847142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Ортогональные векторы – это векторы угол между которым равен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𝑜𝑠</m:t>
                      </m:r>
                      <m:f>
                        <m:fPr>
                          <m:ctrlP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=0</m:t>
                      </m:r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Ортогональность векторов</a:t>
            </a:r>
          </a:p>
        </p:txBody>
      </p:sp>
    </p:spTree>
    <p:extLst>
      <p:ext uri="{BB962C8B-B14F-4D97-AF65-F5344CB8AC3E}">
        <p14:creationId xmlns:p14="http://schemas.microsoft.com/office/powerpoint/2010/main" val="3623418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=1+2+3=6≠0</m:t>
                      </m:r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=1+2−3=0</m:t>
                      </m:r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Ортогональность векторов</a:t>
            </a:r>
          </a:p>
        </p:txBody>
      </p:sp>
    </p:spTree>
    <p:extLst>
      <p:ext uri="{BB962C8B-B14F-4D97-AF65-F5344CB8AC3E}">
        <p14:creationId xmlns:p14="http://schemas.microsoft.com/office/powerpoint/2010/main" val="1311333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Длина ортогональной проекции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Ортогональные проекции векторов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9490C0-9E13-9946-B2A2-0BD71CB5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424" y="2232248"/>
            <a:ext cx="5035876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608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Уравнение гиперплоскости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где хотя бы один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Гиперплоскость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284D3E-4879-764D-9128-F4850F19B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84" y="2420888"/>
            <a:ext cx="3670300" cy="34798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ECB580-F2E5-C245-8383-EBD0652E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00" y="4725144"/>
            <a:ext cx="673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736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Нормальный вектор плоскости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Гиперплоскость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284D3E-4879-764D-9128-F4850F19B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84" y="2420888"/>
            <a:ext cx="3670300" cy="34798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ECB580-F2E5-C245-8383-EBD0652E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00" y="4725144"/>
            <a:ext cx="673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09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25922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/>
                  <a:t>Скаляр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ru-RU" sz="1600" dirty="0"/>
                  <a:t>Вектор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:r>
                  <a:rPr lang="ru-RU" sz="1600" dirty="0"/>
                  <a:t>Матрица</a:t>
                </a: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ru-RU" sz="16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2592288"/>
              </a:xfrm>
              <a:prstGeom prst="rect">
                <a:avLst/>
              </a:prstGeom>
              <a:blipFill>
                <a:blip r:embed="rId2"/>
                <a:stretch>
                  <a:fillRect l="-1176" t="-34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Основные понятия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0762391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векторное пространство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: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: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705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Векторные подпространства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ECB580-F2E5-C245-8383-EBD0652E9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00" y="4725144"/>
            <a:ext cx="673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640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векторное пространство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705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Линейная комбинация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ECB580-F2E5-C245-8383-EBD0652E9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00" y="4725144"/>
            <a:ext cx="673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474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векторное пространство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Если есть хотя бы один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ru-RU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то</a:t>
                </a:r>
                <a:r>
                  <a:rPr lang="ru-RU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линейно зависимы.</a:t>
                </a:r>
              </a:p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Если все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ru-RU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то вектора линейно независимы.</a:t>
                </a: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7286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Линейная зависимость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ECB580-F2E5-C245-8383-EBD0652E9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00" y="4725144"/>
            <a:ext cx="673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428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Множество векторов линейно зависимо тогда и только тогда, когда один из этих векторов может быть представлен в виде линейной комбинации всех остальных.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u-RU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 r="-12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Линейная зависимость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ECB580-F2E5-C245-8383-EBD0652E9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00" y="4725144"/>
            <a:ext cx="673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48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Линейная зависимость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ECB580-F2E5-C245-8383-EBD0652E9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00" y="4725144"/>
            <a:ext cx="673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571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линейно зависимы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Линейная зависимость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ECB580-F2E5-C245-8383-EBD0652E9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00" y="4725144"/>
            <a:ext cx="673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073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линейно зависимы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Линейная зависимость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ECB580-F2E5-C245-8383-EBD0652E9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00" y="4725144"/>
            <a:ext cx="673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910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Пример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линейно зависимы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линейно независимы</a:t>
                </a: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Линейная зависимость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ECB580-F2E5-C245-8383-EBD0652E9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00" y="4725144"/>
            <a:ext cx="673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857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Размерностью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линейного пространства </a:t>
                </a:r>
              </a:p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называют максимальное количество линейно независимых векторов.</a:t>
                </a: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289032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Размерность линейного пространства</a:t>
            </a:r>
          </a:p>
          <a:p>
            <a:endParaRPr lang="ru-RU" sz="4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ECB580-F2E5-C245-8383-EBD0652E9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00" y="4725144"/>
            <a:ext cx="673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05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векторное пространство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Базис – это набор из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линейно независимых векторов в векторном пространстве размерности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{</m:t>
                      </m:r>
                      <m:sSub>
                        <m:sSubPr>
                          <m:ctrlP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}⊆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базисные вектора</a:t>
                </a:r>
              </a:p>
              <a:p>
                <a:pPr marL="0" indent="0">
                  <a:buNone/>
                </a:pP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Если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является базисом для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V,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то каждый вектор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можно представить в виде линейной комбинации базисных векторов.</a:t>
                </a:r>
              </a:p>
              <a:p>
                <a:pPr marL="0" indent="0">
                  <a:buNone/>
                </a:pP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2708920"/>
                <a:ext cx="10793228" cy="3528392"/>
              </a:xfrm>
              <a:prstGeom prst="rect">
                <a:avLst/>
              </a:prstGeom>
              <a:blipFill>
                <a:blip r:embed="rId3"/>
                <a:stretch>
                  <a:fillRect l="-1058" t="-2509" r="-9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4400" dirty="0"/>
              <a:t>Базис векторного пространства</a:t>
            </a:r>
          </a:p>
        </p:txBody>
      </p:sp>
    </p:spTree>
    <p:extLst>
      <p:ext uri="{BB962C8B-B14F-4D97-AF65-F5344CB8AC3E}">
        <p14:creationId xmlns:p14="http://schemas.microsoft.com/office/powerpoint/2010/main" val="42362021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6870</TotalTime>
  <Words>3096</Words>
  <Application>Microsoft Macintosh PowerPoint</Application>
  <DocSecurity>0</DocSecurity>
  <PresentationFormat>Широкоэкранный</PresentationFormat>
  <Paragraphs>964</Paragraphs>
  <Slides>134</Slides>
  <Notes>101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134</vt:i4>
      </vt:variant>
    </vt:vector>
  </HeadingPairs>
  <TitlesOfParts>
    <vt:vector size="144" baseType="lpstr">
      <vt:lpstr>Arial</vt:lpstr>
      <vt:lpstr>Calibri</vt:lpstr>
      <vt:lpstr>Calibri Light</vt:lpstr>
      <vt:lpstr>Cambria Math</vt:lpstr>
      <vt:lpstr>SB Sans Display Light</vt:lpstr>
      <vt:lpstr>SB Sans Display Regular</vt:lpstr>
      <vt:lpstr>SB Sans Display Semibold</vt:lpstr>
      <vt:lpstr>SBSansDisplay-Light</vt:lpstr>
      <vt:lpstr>Тема Office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светлый маг</dc:title>
  <dc:subject/>
  <dc:creator>Рабушко Анна Юрьевна</dc:creator>
  <cp:keywords/>
  <dc:description/>
  <cp:lastModifiedBy>Microsoft Office User</cp:lastModifiedBy>
  <cp:revision>511</cp:revision>
  <dcterms:created xsi:type="dcterms:W3CDTF">2020-09-16T07:07:55Z</dcterms:created>
  <dcterms:modified xsi:type="dcterms:W3CDTF">2022-10-13T15:00:40Z</dcterms:modified>
  <cp:category/>
  <dc:identifier/>
  <cp:contentStatus/>
  <dc:language/>
  <cp:version/>
</cp:coreProperties>
</file>